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7" r:id="rId2"/>
    <p:sldId id="300" r:id="rId3"/>
    <p:sldId id="257" r:id="rId4"/>
    <p:sldId id="268" r:id="rId5"/>
    <p:sldId id="280" r:id="rId6"/>
    <p:sldId id="277" r:id="rId7"/>
    <p:sldId id="311" r:id="rId8"/>
    <p:sldId id="286" r:id="rId9"/>
    <p:sldId id="271" r:id="rId10"/>
    <p:sldId id="291" r:id="rId11"/>
    <p:sldId id="292" r:id="rId12"/>
    <p:sldId id="293" r:id="rId13"/>
    <p:sldId id="295" r:id="rId14"/>
    <p:sldId id="302" r:id="rId15"/>
    <p:sldId id="303" r:id="rId16"/>
    <p:sldId id="304" r:id="rId17"/>
    <p:sldId id="305" r:id="rId18"/>
    <p:sldId id="307" r:id="rId19"/>
    <p:sldId id="301" r:id="rId20"/>
    <p:sldId id="308" r:id="rId21"/>
    <p:sldId id="314" r:id="rId22"/>
    <p:sldId id="290" r:id="rId23"/>
    <p:sldId id="310" r:id="rId24"/>
    <p:sldId id="270" r:id="rId25"/>
    <p:sldId id="309" r:id="rId26"/>
    <p:sldId id="297" r:id="rId27"/>
    <p:sldId id="298" r:id="rId28"/>
    <p:sldId id="312" r:id="rId29"/>
    <p:sldId id="289" r:id="rId30"/>
    <p:sldId id="313" r:id="rId31"/>
    <p:sldId id="284" r:id="rId32"/>
    <p:sldId id="274" r:id="rId33"/>
    <p:sldId id="281" r:id="rId34"/>
    <p:sldId id="285" r:id="rId35"/>
    <p:sldId id="316" r:id="rId36"/>
    <p:sldId id="282" r:id="rId37"/>
    <p:sldId id="261" r:id="rId38"/>
    <p:sldId id="315" r:id="rId39"/>
    <p:sldId id="258" r:id="rId40"/>
    <p:sldId id="317" r:id="rId41"/>
    <p:sldId id="264" r:id="rId42"/>
    <p:sldId id="265" r:id="rId43"/>
    <p:sldId id="266" r:id="rId44"/>
    <p:sldId id="276" r:id="rId45"/>
    <p:sldId id="2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356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B6A97-965A-48F9-9E2B-A144654622A5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CF1FD-4CD0-4D83-98CC-DD911A57F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AE49AC-9B35-4770-A9FF-BF81E6FCBAD5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4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for an example!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A particular favorite</a:t>
            </a:r>
            <a:r>
              <a:rPr lang="en-US" baseline="0" dirty="0" smtClean="0"/>
              <a:t> of Marc </a:t>
            </a:r>
            <a:r>
              <a:rPr lang="en-US" baseline="0" dirty="0" err="1" smtClean="0"/>
              <a:t>Kery</a:t>
            </a:r>
            <a:r>
              <a:rPr lang="en-US" baseline="0" dirty="0" smtClean="0"/>
              <a:t> &amp; Michael Schaub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IPMs</a:t>
            </a:r>
            <a:r>
              <a:rPr lang="en-US" baseline="0" dirty="0" smtClean="0"/>
              <a:t> got their start in a ML framework, as Bayes hadn’t made his comeback yet. However, using MLE requires stronger assumptions.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9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you can analyze</a:t>
            </a:r>
            <a:r>
              <a:rPr lang="en-US" baseline="0" dirty="0" smtClean="0"/>
              <a:t> the different datasets separately, but as you would expect, there are many benefits of jointly analyzing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1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Rmarkdown</a:t>
            </a:r>
            <a:r>
              <a:rPr lang="en-US" baseline="0" dirty="0" smtClean="0"/>
              <a:t> file or take screenshots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Rmarkdown</a:t>
            </a:r>
            <a:r>
              <a:rPr lang="en-US" baseline="0" dirty="0" smtClean="0"/>
              <a:t> file or take screenshots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1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why does</a:t>
            </a:r>
            <a:r>
              <a:rPr lang="en-US" baseline="0" dirty="0" smtClean="0"/>
              <a:t> Thomas keep bringing them up!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Models mainly used on birds, but also bears, bats, sheep, dolphins…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4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understand IPMs, we have to go back to the fundamentals of ecology.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Demographic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(reproduction,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survival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immigration,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emigration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drive population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985E12-2D58-449F-9DB0-50CBC1EDCC84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985E12-2D58-449F-9DB0-50CBC1EDCC84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6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0985E12-2D58-449F-9DB0-50CBC1EDCC84}" type="slidenum">
              <a:rPr lang="en-US" altLang="en-US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7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3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CF1FD-4CD0-4D83-98CC-DD911A57F9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5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Willow ptarmigan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Unpaired warblers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19E70-25D2-4233-9BA6-FF8D2C1CF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Males are more readily detectable than females.</a:t>
            </a:r>
          </a:p>
          <a:p>
            <a:endParaRPr lang="en-US" dirty="0" smtClean="0"/>
          </a:p>
          <a:p>
            <a:r>
              <a:rPr lang="en-US" dirty="0" smtClean="0"/>
              <a:t>Singing males are more detectable than non-singing males.</a:t>
            </a:r>
          </a:p>
          <a:p>
            <a:endParaRPr lang="en-US" dirty="0" smtClean="0"/>
          </a:p>
          <a:p>
            <a:r>
              <a:rPr lang="en-US" dirty="0" smtClean="0"/>
              <a:t>Unpaired males often sing more than paired males.</a:t>
            </a:r>
          </a:p>
          <a:p>
            <a:endParaRPr lang="en-US" dirty="0" smtClean="0"/>
          </a:p>
          <a:p>
            <a:r>
              <a:rPr lang="en-US" dirty="0" smtClean="0"/>
              <a:t>How do females choose mates?</a:t>
            </a:r>
          </a:p>
          <a:p>
            <a:endParaRPr lang="en-US" dirty="0" smtClean="0"/>
          </a:p>
          <a:p>
            <a:r>
              <a:rPr lang="en-US" dirty="0" smtClean="0"/>
              <a:t>Surveys may detect males on lower quality territories more readily than those on quality territories.</a:t>
            </a:r>
          </a:p>
          <a:p>
            <a:endParaRPr lang="en-US" dirty="0" smtClean="0"/>
          </a:p>
          <a:p>
            <a:r>
              <a:rPr lang="en-US" dirty="0" smtClean="0"/>
              <a:t>Surveys will never detect incubating females.</a:t>
            </a:r>
          </a:p>
          <a:p>
            <a:endParaRPr lang="en-US" dirty="0" smtClean="0"/>
          </a:p>
          <a:p>
            <a:r>
              <a:rPr lang="en-US" dirty="0" smtClean="0"/>
              <a:t>Parents with </a:t>
            </a:r>
            <a:r>
              <a:rPr lang="en-US" dirty="0" err="1" smtClean="0"/>
              <a:t>flighted</a:t>
            </a:r>
            <a:r>
              <a:rPr lang="en-US" dirty="0" smtClean="0"/>
              <a:t> young are easy to detect….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19E70-25D2-4233-9BA6-FF8D2C1CF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1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5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2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7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C295C-D3F5-4B73-9F84-A0DEB9EE6F4E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70DDD-458A-4BDA-8111-DB92F257F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0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file:///\\agnt-file1.agnt.unr.edu\nres\nres_faculty\jsedinger\Public\Riecke_Behnke\NRES746IPMtalk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69" y="4230214"/>
            <a:ext cx="3986126" cy="258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13" y="301625"/>
            <a:ext cx="11533187" cy="1095375"/>
          </a:xfrm>
          <a:noFill/>
          <a:ln w="25400">
            <a:noFill/>
          </a:ln>
          <a:effec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Integrated population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models: an introduction to structure and behavior</a:t>
            </a:r>
            <a:r>
              <a:rPr lang="en-US" sz="2700" b="1" i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700" b="1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Tessa L. </a:t>
            </a:r>
            <a:r>
              <a:rPr lang="en-US" sz="2200" i="1" dirty="0" err="1" smtClean="0">
                <a:latin typeface="Times New Roman" pitchFamily="18" charset="0"/>
                <a:cs typeface="Times New Roman" pitchFamily="18" charset="0"/>
              </a:rPr>
              <a:t>Behnke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 &amp; Thomas V. </a:t>
            </a:r>
            <a:r>
              <a:rPr lang="en-US" sz="2200" i="1" dirty="0" err="1" smtClean="0">
                <a:latin typeface="Times New Roman" pitchFamily="18" charset="0"/>
                <a:cs typeface="Times New Roman" pitchFamily="18" charset="0"/>
              </a:rPr>
              <a:t>Riecke</a:t>
            </a:r>
            <a:endParaRPr lang="en-US" sz="22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G:\Tutakoke Photos\Steph\DCIM\102NIKON\DSCN9720.JPG"/>
          <p:cNvPicPr>
            <a:picLocks noChangeAspect="1" noChangeArrowheads="1"/>
          </p:cNvPicPr>
          <p:nvPr/>
        </p:nvPicPr>
        <p:blipFill rotWithShape="1">
          <a:blip r:embed="rId4"/>
          <a:srcRect t="12992" r="5673"/>
          <a:stretch/>
        </p:blipFill>
        <p:spPr bwMode="auto">
          <a:xfrm>
            <a:off x="77037" y="4234543"/>
            <a:ext cx="3732964" cy="2585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53" name="Group 30"/>
          <p:cNvGrpSpPr>
            <a:grpSpLocks/>
          </p:cNvGrpSpPr>
          <p:nvPr/>
        </p:nvGrpSpPr>
        <p:grpSpPr bwMode="auto">
          <a:xfrm>
            <a:off x="2857500" y="1793401"/>
            <a:ext cx="6477000" cy="3429000"/>
            <a:chOff x="1953178" y="3124200"/>
            <a:chExt cx="6477000" cy="3429000"/>
          </a:xfrm>
        </p:grpSpPr>
        <p:sp>
          <p:nvSpPr>
            <p:cNvPr id="32" name="Rectangle 31"/>
            <p:cNvSpPr/>
            <p:nvPr/>
          </p:nvSpPr>
          <p:spPr>
            <a:xfrm>
              <a:off x="1953178" y="3124200"/>
              <a:ext cx="6477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4153" y="4191000"/>
              <a:ext cx="2362200" cy="16017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10553" y="3276600"/>
              <a:ext cx="2667000" cy="3124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15578" y="4191000"/>
              <a:ext cx="2362200" cy="16017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15153" y="5029200"/>
              <a:ext cx="585788" cy="531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2059" name="TextBox 36"/>
            <p:cNvSpPr txBox="1">
              <a:spLocks noChangeArrowheads="1"/>
            </p:cNvSpPr>
            <p:nvPr/>
          </p:nvSpPr>
          <p:spPr bwMode="auto">
            <a:xfrm>
              <a:off x="2105578" y="41910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Recruitment</a:t>
              </a:r>
            </a:p>
            <a:p>
              <a:pPr eaLnBrk="1" hangingPunct="1"/>
              <a:r>
                <a:rPr lang="en-US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Poisson model</a:t>
              </a:r>
            </a:p>
          </p:txBody>
        </p:sp>
        <p:sp>
          <p:nvSpPr>
            <p:cNvPr id="2060" name="TextBox 37"/>
            <p:cNvSpPr txBox="1">
              <a:spLocks noChangeArrowheads="1"/>
            </p:cNvSpPr>
            <p:nvPr/>
          </p:nvSpPr>
          <p:spPr bwMode="auto">
            <a:xfrm>
              <a:off x="3810000" y="3276600"/>
              <a:ext cx="26670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Population data</a:t>
              </a:r>
            </a:p>
            <a:p>
              <a:pPr algn="ctr" eaLnBrk="1" hangingPunct="1"/>
              <a:r>
                <a:rPr lang="en-US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State-space model</a:t>
              </a:r>
            </a:p>
          </p:txBody>
        </p:sp>
        <p:sp>
          <p:nvSpPr>
            <p:cNvPr id="2061" name="TextBox 38"/>
            <p:cNvSpPr txBox="1">
              <a:spLocks noChangeArrowheads="1"/>
            </p:cNvSpPr>
            <p:nvPr/>
          </p:nvSpPr>
          <p:spPr bwMode="auto">
            <a:xfrm>
              <a:off x="5963203" y="4191000"/>
              <a:ext cx="22860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Survival</a:t>
              </a:r>
            </a:p>
            <a:p>
              <a:pPr algn="r" eaLnBrk="1" hangingPunct="1"/>
              <a:r>
                <a:rPr lang="en-US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State-transition model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732891" y="5257800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63353" y="5029200"/>
              <a:ext cx="585788" cy="531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l-G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200953" y="4635500"/>
              <a:ext cx="1447800" cy="5461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5715553" y="4724400"/>
              <a:ext cx="1371600" cy="5699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182153" y="47244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724953" y="4105275"/>
              <a:ext cx="930275" cy="5302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l-G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en-US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* 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2476" y="5618802"/>
            <a:ext cx="541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7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2016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NRES 746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quaw Creek National Wildlife Refu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47" y="1579839"/>
            <a:ext cx="7541268" cy="4983183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" t="51323" r="14561" b="1"/>
          <a:stretch/>
        </p:blipFill>
        <p:spPr bwMode="auto">
          <a:xfrm>
            <a:off x="253388" y="1813216"/>
            <a:ext cx="5122844" cy="462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://www4.ncsu.edu/unity/users/s/shear/public/restore/images/l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48" y="153202"/>
            <a:ext cx="5289197" cy="3514757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hizanthella gardeneri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387633"/>
            <a:ext cx="5033072" cy="3352801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6600" y="5352872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probability (p) is heterogeneous among species</a:t>
            </a:r>
          </a:p>
        </p:txBody>
      </p:sp>
      <p:pic>
        <p:nvPicPr>
          <p:cNvPr id="5132" name="Picture 12" descr="http://wingsinflight.com/images/birding/trips/daphne/lecontes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95" y="2654900"/>
            <a:ext cx="3698082" cy="256480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www.ndow.org/uploadedImages/ndoworg/Content/public_images/Taxonomy_Images/Red-tailed-Haw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71" y="153202"/>
            <a:ext cx="3733799" cy="373380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84862" y="4526340"/>
            <a:ext cx="3172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is heterogeneous within species as plumage varies temporally</a:t>
            </a:r>
          </a:p>
        </p:txBody>
      </p:sp>
      <p:sp>
        <p:nvSpPr>
          <p:cNvPr id="2" name="AutoShape 8" descr="data:image/jpeg;base64,/9j/4AAQSkZJRgABAQAAAQABAAD/2wCEAAkGBxMTEhUUEhQVFRUVGBUVFRcXFhcWFRYWGBUXFhQVFRUYHCggGBslHBUUITEhJSkrLi4uFyAzODMsNygtLiwBCgoKDg0OGxAQGywmICQ0LCwsLCwsLCwsLy8sLCwsLCwsLCwsLCwsLCwsLCwsLCwsLCwsLCwsLCwsLCw0LCwsLP/AABEIALgBEwMBIgACEQEDEQH/xAAbAAABBQEBAAAAAAAAAAAAAAAEAAIDBQYBB//EAEIQAAIBAwMBBQQFCgUEAwEAAAECEQADIQQSMUEFEyJRYQYycdEjU4GRkhRCUmKCobGywfAHcrPh8RU0c6IzQ5Mk/8QAGQEAAwEBAQAAAAAAAAAAAAAAAQIDAAQF/8QAJhEAAgIDAQACAQQDAQAAAAAAAAECEQMSITETQSIEMlFhcYGRFP/aAAwDAQACEQMRAD8AzOi01rurf0dudifmL+iPSpV0tr6u3+BflUei/wDit/5E/lFP3UboqnROultfVW/wL8qeultfVW//AM0+VQd5Tlu06yFVNEh0tr6q3/8Amvyrn5Ha+qt/gX5VwPTt9FTQ2yIzo7X1dv8AAvyrh0lr6q3+BflUy0mWn2VGsEbS2vq7f4F+VMOlt/Vp+BflRJSkLdJtYl2CHS2/q7f4F+VMOnt/Vp+BflR/dU1rFCRmgHuLf1afgX5Vz8nt/Vp+BflRZs1wWak7JWCjT2/q0/Avypw01v6tPwL8qK7mud1RpmtkI01v6tPwL8qX5Nb+rt/gX5VKVpKtAWziaW39Xb/AvyqQaO19Xb/AvyqREqQCgMiIaK19Xb/Avyrp0Nr6u3+BflUlPijY6BDo7X1dv8C/KkuktfV2/wAC/Kp2FRzQbMvTn5Ja+qt/gX5UvyO19Xb/AAL8qcGpFqXpS0M/JLX1dv8AAvyqVNFa+qt/gX5UwVKjVkgxoadDa+qt/gX5VHe0Frpbt/gX5USzU+2s1RDpFcugt/Vp+BflThoLf1dv8C/KrLuqeLdPVBcUkVq9n2/qrf4F+VObQWvqrf4F+VWvdUPfeKT0TUwXbtpRfcBVA8OAAB7i9KVO9oD/AP0P+z/ItKsc0vTV6JPorf8AkT+UVx0o/s6z9Da/8dv+QU5rFWlDhZw4VQQ09bRqyt6apl09TWOxI42ysWyalFqrJdPThp6b4inxFelupBbo4WaaUqqxUOoAZtUhbohhUZNCkgUkzgtU02qlD1IgmhKgyqgNtPXRYqxFmud1Ua6c7j0rGtVw2qsLluoSlFvhmgI2a4tmrFbVPNmpkkugK2qd3VF7aRWqal1EEFupRbp8U6pyNQHeShHFWdy3Qd21QC0CGuqacy11UrExyipVWuW7RqZkiiPGRGy06w1RlpqEEg0Nim3Sy3U9aDVqJRsU23BnKwkNigtUJrr3KYK1mc+GI9oE+nf9j+RaVS+0n/cP+x/ItcrWcsvTf9mW/oLX/jt/yCpxarvZkdxZ/wDFa/kWp5FW34dKtoaNPTHWKLRqH1FLs14BJohVqXeihLlyogTRWVlU2H95XJoRWqVLlU+UG4QLdQXbVEJdplxq0pJoElaBrdrNH2bNRIKNtmlxtGihd3ULrRZgCSQB64qB7qcTzxIImeIkVpTimBroG4ripRbWKZ3dalLw2tqhiW6cVqVBTmqUoUQlCmB3FqMCp7i1xLdDY2xC1quotFYodnioyk0wxHbaY1kGnh64rwa19C7ALmnzU66SjGszmkrximvon2BrbinNakVNcFMNyBTWVSAWsxQd0+KiNRdJOK5b0s5NTQqiNRqNtDFAm3Bom21FsNUcZc0iKnVK73FGwGC9ov8AuH/Y/kWlTvaVI1L/ALH8i0qci/TYdn6/6C0PK3bH3KKIs62azvZ7fRp/lX+FGI8Urnbo6lPhpbWoqLVagVUWdQafcJNdX468OhNNcHHUialS4Krrts0rRaoxVPosdk+otSwpjGgxdI5p6XapOUfBpSj4WFmikSqu3qIo21fmr48cZIvjhGQYiVPZNsMoutsViBPJ9YH9/wBCNbuUtTp0cQ4kRHLDHPQj+xVX+ni1wbJ+nuL09Kv241LKiXdPcm0rbWth7bsjkGLhNs5BAxuCkcAc1RJ2q25QbQZGUTtLBgx53tKhSPPaRnlqm9qtyhUCxamQZY54CsXYwQCY88etV+k1KwB5dQMj59OteTngk/yV0cX6eWbFJxUtS60ervD9ECcKWOF8hyfv/wBq0OjvFlG4Z88Qceh5+7+gyuk1JmZM/wB85/hVtpbqCDveTBiBM8E+cQOvnXNjzfG+HXODl1+l1tppFI6hFBYsIAmQZnyjzqr7Y7UVBCNvb84gjYPQEiX9SBE4E4NdspOXh5uVtOiwJFQtq08wT5DJ+4VRXdZ4DLyYONxKsJEhSRO4UFoNQoEtbBCySwB3oI5O4zEkDy4GJBCJcslTT6aK12ijsVVgWH5uZ6TBAIJzxzOACaiOtG0sQQAQMwOYIJDQYIyDwRVZZurP0kd0hNxY3MQTBAChhKKZxukgDjM3Oo7InCb57s/SOVdVifDc93kqu1gwALSAcQfRtmiK1rF5napjYzFFV8xA8XIyTPkRzT9Tq0UAmciRxn4NO0+mc0A93u1YM/hvKx2nxLbcDCYE8xDwMFZwpLc0uu8BY3NzLO0AHYQc96c5mCsESQwx5L59Gts0VjVoF8R6TiGMGCD4ZnBHHnUFsrcIKMGB8vjHHPOKoSyXd5e2d6nfvUlcbtp3ksMbiuSZ8fOaYjMpuKqnex907gyjeCSo/VAOP4UfoH2arU6TaJqrurih7nad1QpmVIyC4YeFV3n0GZEevERUP/VMMIBKyRiJUZJI6QMnPX0JplKBaPPRyrmjd0CqnVaiFDBgA2YMAiDBxnrP3HmhT2g/R+MkBQZHH6NJqvRG7ZdqlQG4AabpO1rJ2hpG4hdwYQjEwNyFZKnzBBjMHAK1ljaxyMEjBBGPIjBHqKKQuzT6GI1EqQBmqjT6kjFHW3mg7GRjPakj8qufsf6a0qXtTH5Vc/Y/01pU68JP0O0CHu0/yr/AUUls0Z2bp/orX/jT+UUQ1iq/+d+nasdKwVAKd3sUl0stkxQlxACVmpynq6DvJK6CWvA062QaDSyScGprPMGjCbcho522F9xNdXSkVPYaKmOoFdCxRl1mlBT6A/kxmi7dqKaupWa4dUOlMqghoyUUON6KeurnFVmpYzUVu9BqazyFj+pZdXLYZSCJBwQcgj1rG9rdnG04K+4xgeannbJyR5fCtUmsAFDdq3Few4jjaw+xxJ+6ahllsRlk2l0z1qZA49Tz6Z6UUmriB8Y6586AW74oInGI8880XaWWE4+GSB15rhcenYp8Dj2gxEST1AAg4B48zGMzyeeoH5WN0kkbgZjICkkGB1xI5p+pdADtUnbkSTk/7Y4qsDSoXOOvlmTPnMz9tWx+HLm9LNrQ2Fg/TyiTOF/j+77XaDVeJQ4JA5BBIIB3EEc8kH7BgxFAvaOAD1486Vu9G4CYIEg+mQM/b9wqhHwL1DLcLJbJ3st64GOY2W2uJbDAfn7VH5sHbGCd2w9kOzL+p0fdW4N222+67h0RzuY7AQCpIVx4SOAOmBgTr4I2nxDyx0gf0EV7H/hhqnOhMklhdugiIzggiB1Ur55mjDroTJGlseY9s9g9oIrLc0iiWDd4XLkKpju7YDYB3EkmZAH6NC6Wxcthvo2jaYB3bQ25Ybw/qhvTP2V6R7W+0l5G2LaIE83FIQwpZhbPDGBxPQ44nK6zRam3aF1ndEe0biIrFy1wZEvPgM55I2jIzFGdeCxbIdNrnedK/fQS7AKx3Eu3eQU2mQFV+hM3A0HaKr7lzew7sABLe/wuSGBy4BOYhiPgvnU3bWthE3lbty59Jcm4SQhFrau5GIBLW/M+FRETNUYuqWthFaFgwW3kneWMQogdI8wTOcCPhn6b1fYv8p0o1GgvtcEHfYcAXFeNxQMCF3AnggBgRmInF37yqCsEbSwzgghiCI6GRGc8+VaL/DvtW5pdbbDHbavfQuMwWK7kwcyrgruiB9JBMV6Z2z7MaHXI82kW4wJF62oVw0zLMPezMzPJ602uyApuLPDjqQUjaCxgjiQes/Z+/wCFN01kll8I5gieQcEY/VJH21ubujFod1tC7JUr5EYMnqfXrVXcbacUVH6Gu+gY7JSzlSXI/OYLP2YxUi6ktiinMigbNohqzQpY6bTTmjjZximIPDNTWLtJY6RgfadY1L/sf6a0qI9rf+6ufC3/AKaUqZE36XVlD3Vkg/mW8fsCrGzqwAQRkVB2bqgtm0Y4t2x/6CodWxeSMdRS/JJXTLxyOydrwMSImi/yBDmq5ASBI4pXNW/uA0+Kaj+5WWjlV1Lwbe0LqS0wBxUGm3E5ojUawggNmaI00EycRSXrJ14TlJP9p0WjFCXlg0Zdv5/Vrly4p4E0d6FUgTR6Us3MCrNuzQvi3TVddS5txiptFpLjRuJp1kio013+SsZw076LUWpNJ9HFHrp2niaJVBEHFDayL94UOstQKj0lnerKeCCp+0RWg1fZQIMGartPpCs+lPLHKH7hpRcH0x72iGIIgjnOQRM1zvT0bPGc/u/rVp7RWStzcOLgwfJgIIP2Qf8Ais+T5Dn+Irl07Rb5KVhm9zCg8kKY9fj05z/Cuam4u8lTIMiR8Y/fAP20IRxxn92YzXXAO3YTDKpg9DEMPhIMdTTJEpSCLl/dmcjP2k5/eR9ld0OqCsjNnaVLeRExmD5EcetRXVxI5/p/cVLoNK9xu7QEs4CwOuVA/fH30z8J/Y7s9AqwR4G7zxcwyoX8JHrszjDRyYG49lvbm7pyi3SH05B3AAC5bbeyl02jxr4QSDnxGDwpou2vZy7prbd6oKKltiykEM5ab0H82FCATE7RVRe0zI1xBkoF8gcsoQZyPeXHrSttMKqS6e86ftyzdB2+MElTjEgwQQeoPQ0ztfsixqrey4p24iMRHEdIwDBxIHkK8W0PtJe0rKbJIOe8kB0uS25WK+YDHIg5jpXqfsB7Xrr7Tll7t7ZUMASwIYHIJAjIOM8jNUjOyUsddQP2V/h9pkLvd+mZmJm4JgRAG0yBEmCPIHpQbewJtam1ft3C1pWug23jw2mtuLaKYzDuTnp6gzvO/wDTFR3Ls46cmqUqonbMYPZrTi6NRfYW0tFSrE7YIcuFUwclifCImTVZrfb0I4saOwUG5Yu3hLQzAbrNpidvvSCcjqvkd/iLo7QvWHKy7W3QEknYJIlFOAWDMCf1RWR1DAXe+Clj0LRiBtAA9B1qTai6LQxuS2L65fDAsxJY5JJkknkk9aqNRxijzacW1YDduxA8zVdZ1eCAYkkbepPn8KDafGVxr2yJQYxUiPAginvaeBt+JqLVA7fWjbJ0qDtNekelPvakCqzS6ghYIp9/UKy+tJsvsbVmZ9pbs6lz6J/prSoHtxvp3/Z/kWlVERfpotJqj3KD9VB/6irFNUIAqt0dr6C2eu1f5RUujljCiaFGfA63cYmBXdVZcxAzNWGg0jKfcJPnV5pezHOSoFPQrm0ZTU6K4YYAY8662ivGDtNbI9iMx5gCjLPZxIwwxgetZxQqyNGJ/wCmXdp3KQORTNDprqH3Jr0HUdnPCkxFV9jTM1wrgAVtYh3kVP5BcIkJk9KGt27ytta2R9mK1LWrowJPqKclrUEyQI9RQUUzbP1lJYuwOMigtVN2doIIrbaXskwbjgYEx51FpLmiLERzgnjJo/DJq14VhJ+pGX7PstBkzUlvQnpV5ruyxbl7TBlPTrQdxQbLKwg8497GQR61PeXjC8jk7Mz272butMkAk5X0YZX5faa8zmCRkGSPUGeCPjIIr0e/fNk947llJkLHig9T8Kz/ALX9ki8x1FgDIHeCY3eTieDwCDzg8zLJX1vo8k9bsz9l4OZmDHxiAfsp1q2APLFB6dX42s0TICkkeZIA6GKcL8xPSBWJ3wtdBpLl47Lasx6wpOOmBW89l/YzVrqbdxlFhbYBLQp3D9EQcsQSCek+cCqb/CrUsl25dCyAm0t+iWaVjPXa3TpyOvo1ztl5kceR/p5UvPszk6oG9qS1mxdLhXSDMTmRAUiOvnmvJ+2XFvajy11ibuoA90HaRZtbuQVUmR684Feta3tJ7i7dmD6FvuqhXsyzuLdz4p3TEZ8yD/WhJ2zR4UPs32E929ac24tBO8fcNoLPvAAnOR3bEcCCOsV6D2TpUsgrwMQiLtRYngKPWg9Lrn4IHxwD9oGPuq1s6haMXQJOwsXCTAwKltc5ML5+Z6Co0uD80fL76y3tr7R7HWxbIZo3XCpys4VAR7piT58edPdIRK3RP7Y6i07oBtdrIfeOY3hYSPPwzHrWc0dyxeJ3JtIM+RPPH31Wtq2RZ2wGEhc+EbjIJ5n50DbBLSCRuwZOAPzs+VXh+ohGFa3ftnpYcsMeNxq2X+m1yr4HU4LZzEHoR1xVXrbqm6AjeFQBJH3/AGU2yCCU3Ns4DYOJgY5Awc05bWxgSuDgSQDuEEc9PWo/LKUdUhJSbjqlwsLimQqnEc1W27pFzac1Ypr7eGJOBBO2c+R281yx3Nwk22ggEtIM45gdanBbOl6Q1k+EN6wCfXyqQ6RQu49KKuWLTLvWd23jOCDkgdZzQCuCvimBwB1+PlVMmP46ftjPDJJN+GK7fSb7kAx4f5FpUX7Sux1Lk7RhMDp9GtKkT4c7qzY9k6ax3FvvTnZbI+O0Vq+xdHpgoIjNYfRaVns2lg5RCD+wKudBba2kSSQc+gob0wVaNJqr6IfD50Pf7bbIiBVVcuuy88kET+jFS6Vs+KDANH5ELqW/Z2uImTgjk0Jc7SUMIM8kgGq9r42kkiCYoW2i99+rHPyofIbXlGht9sK0KzGCcVJ21p1Khl1GwLM5z6fvrMCFds4HFOtdoWzuLrvEEfaOtFyTGgmnZp9Nr7yIhUi4IGeDHUmptX7QBhhogwfKaxOn7R3NG7apBxnMYFOTtFNpAGcg/EQBPxFFOuBkk2aLtbtC69qLT+MGVzjHQ1lLGsfeHeXCtuYcHfwN0+VCjVtZubolZk54PTB6Va6pVuKPCo8ZLET4yVUgMs9fFkfcKTJNfY8FVl3a7WHdyrZ6Dpmqm/rWbcRuBYgHPHnFV1kKAQPzeAM/ZUiO2QRtBM/aOorOSf2IvxfCRiRs3gMSxALAHHIx061Dp0ClyBBJKvuKncOCBFF6FR4gwLSd8KJO4Ahdg5AJP20XpfZ9xbDXQVVgGBdNwDH3iokSOeo4ox6+dGlKvShTsHTLvPdmGwIYrxzsC8eo4xxTL3s1pTbXaly2R4g2dzDybdyPLiPvrUCzZQjcd7KBO5fdMnEAlTweMnPlNB6jtUyZAGZGXYkQCYB+zp/Ein1ZF5P4O6XU2rShEXYg4VRA+48n1qYdoKJiSPWJqgv647y6mGO4EIVAOfFI5IOCRHl6xZafS7tMHghrhITz2qSC2AIkgj4L60HAynbDU7RBGGZT8T/Co/ymfek/bVO/ZzoPeIE9TiobupQEKsyME8ZBg/8APrSKNjt0XlrX5kA/3/flVjo9UTwsx58D+lZ7s613kFT1jzj4/wDFbduyLa6W4DIm2yu0ww3DJU9OcfdRS6Zvlmau+1bMCqsRjkzI8oH9fhWc0Nm3bO5nBLTEgyfP7fWrmz7L8GzeDgSCjj3vIrcXrLAQFkz1qo7U7NuW3JvWmBAge9tHkQw4kdDmg0ykZR9BdTdYXzbmQBAzgiZJz8aO0jKhG+DJIk8KCRMeZI/jQmmBuEuSCm2WyJBggx9q/vp1m+UU7hJIBXkwoM4HFb6oO3bDNIckuZC8+ucLFB6ntjexgGPIn1g/H7Kl1GqQL4GIY5xBA8v4n76r9PczucL4jjpPrjIzP3U8cs4JqLK4crg+FlvUhtpWCAzBWG4fZ51Bf1KbpAYRABQcSR7x4EgExQy6RWJMwgXc3mSOknmZovciOqwSrQXgeHGFjzIE5qc5fYzntK2TWtZtvCADlvEpM92ZMgdMgVcC0mxTIict1JPT061mNdbUXEDrtUT7vhjP3k+c1capl290oneVz19WpoyqGv8Aw0p7R1Mp7UKg1VyBjwf6a0qh9oNOFvuoXA2Rk58C5pUUnRyP01XY/afdWrZJmLS7QYPiCiMdRnj0qTT68sRLMwMnzzy0jy5NV93sxTp9M4uEfRgMp8Xiwd0jhckfsiirmjVbnhuKN9oi2BJUOylSjzBWN4YNEHjrIn4aJY6a+of6VmlDgcLMYjzFdudpzEjOZI4J6461n/yhi2wQWIgR+dBGI6nBxU+hZxmVZcjbIUFIJY7iQAcec49RIqusPvhdWG7whFXBwemcSROKIOmKzEMq5U7lALYkCTnp+6qS7fNskE77pYjbvEoOm5jiY6YjrxFH6S84KltvgJO3d1GQOIngx120Fz0Fr6JbyXEJDo3i/VyPhHPJoi3oV8W2DsnduOGaCAB9pH3Vyxr2vFycAMrqAMwoKlRJhs5BkcCeKJ1ti2QAZAUsXE8vyZ8ztnjpPnW/oJnri22IG6IIkAR54npXLGjkzJlicdcHGOtOv2gCSEi3kAydjNwJLdczEzUNi19YwExtI8uAVUxjByYz61tZNUmBsNv6dXVi6iBhcbTJzwc8fwpm7ahFuRhXnMtEqSp8/GPuorsjsa/eU92jBYGXACXOkiCY5AJEnrjitFovZ62m3vLiu43TkjAlY28yR4ZJGBMCj8T4DdIyun7PvMSFUPMEPxA6kzEAg8nyFaDT+z7BfpXmOie9E4JwZ/2+NXA06kAELtWMGQJK+Er4QFWfIHBIjNcYkDkRgnw8GB4iJEiROTyPSqxhS6I5tjNJe7lT3A2zyQBO6OjNyImZJiDwKru0bzsAbvJIyWO4jO8cBgdoORiY9al1mpgEE7iAZ3bkbmBImTGycxyIwTVSO0g6iHRDgbT7pIOASAfLJPT7qbZLgFBvpzX4lBcKTtVVYFvM+HxyZAbr0HWJC1FgG53ZBVivgDbwA0jxNI5kCfgPdNSprzIKywWVLRPmIz0mTAPINRabs+5eO61bY+7cElUJDMoQ22YgkEuBiRlY5E6w6lt2d7IbGR9Q6tEkoJIYDOSeAM4APXia0pUPkrjAGIxgCB0HFUXZ2ribmrLgqpQK4Kcbu8bYYz4GE/qnjqYvaS3bZcAqII56qAdxwOIBB9R6Cpznyh0kukXbOmUhkgHBY/qhRu3YzHgj9rrxWP7T7Ge3cVUbcGCsMN1JEdcSDzjr61sO0G2tld2EUGVPhZS9wMN0gYj9sRAkU0Op52NjBcBlLEkzxAGAPSlU6NrYD7I9mFVBYbWkt5YyAY6da3OoKm21osPEmeepjp/sfKszfvkOFDBBtCiDBkSSyqRmPCApIGTPEUP7Rdq77I3YcEnB8IBjwEkZjz6x9wlmXq9NSoa2ja2xO4qMyC25WO0kEkgxkycnCmSOQ7T6sDB3jBlgDAjgAMfh++shp+3blu4F3B0MzIj1GPuzVrqO23Kwkk88TPpUv/RL7iBQT8LTUXFfwMgc9VYeOGkkg8gYOIEQZmobnYKkbl8G79JdyAZAIdIAJAPSBFUa37pcEqVBADEDIwZjr1mi9H2mQgNwuVBCqFghQMMzhucBfPk/bb5F7Ln+SvwzSuILrPZh0Zt2Fxt2kMpUiZjlB8RVdrbf0YAEMCUHUHaFPM4w37q2h7eQptSC3AUriS2GBiOWUwIniRE09uzrOptkyqST4rYaN21SSwOM48uceVH/AGKpfyjzzRad2Mll8AO4TAJI8PNEpLbgN3dqQpP7zHnGTV2/YLg+8sYCMEkLlSAxOATjJmcxM1NoexYBO4IolrhiBIMmDJhIImTiJPMDSY6lSKi7Yi0HCkgTOJmDgx0MEV3su4txt7DaeAROJ881Y3fBCbpQSQxIKkvPh5z+b4h5elJ7YO8LbAYAREKBtwIC4JMEcdBxXXj/AEkpQ2/4v5LLBOUdjG+0un26l13MY2ZP+Ra5TPaXWo2ocyTItzuG1p7tZlWyDM0qDxxTpM53FX6W/Z99haT3ggt2w0NB4nIztBk54++jb9oeFre9h4okg7NsnaX88HJAEN0My63pituwbasGuJaADQbbwEGDgA+PEZMnM0WexmAYkd4kAhJkFCQJkGNwkDByTjEVxt2wrVRB7FkjxhlDks2DEEkDBPxkGZkCpdNpGKk2/EEZofuj4CI8TndFuBjxYBWZ2qYi/Ib10qunsk7JPgBdYJG5jM4A8MHOevXQ6ezdtIdxi2D3bRtIYwQUJMiYLmD64jBXZ/ZuJUig3XLoYKm4IsjAXcduzJjEAjGOJ6GrTT9jWrlpW1G626p3bQ04DHZug+IRInAAA5iKG7Nv3bhu/RuQgZzC5KL4XaPzs7l++OKObXKV4ZJAIDqZ8wZYZ5mes+tOmaathmlbTpaAuNMkqr2zG4QdnhYHoV/O8hJin2L1nu7dtluMtxydwUPcV4ZDbtp74YsjkhRIiQDggHs3azt3jlFChxGdwUkFAek558vhVhqPaE2luiz4VYQpUfSAE+Jt5BYk85nn7KZJfYjiCanspr7N3hNpUB2ruS67ljsgndJY8bhujjyl2k7PtIwdQobCqW8dwY2r4doCnaBwRNCdk9pXRK72A2tO5ZDKeVYkbtsvgSBzim3EZrsoYJ8QJ4JAmM8cR+6tv+P4+jSgtv6NWL9yDlzJhQu0bh4Sx3SZYTOJ8IOMULdQlNr+4jdCCf0hcUjbnxA7eJ9ZjP3rzEXGuXGZg0JJO3aqjNsRgEtmZ4gtiDBptUfzcAyZgDkljMdZY/fVlKmJDHs6NIt1QYPIB9P/AGEZJ69JMRg1G2tdYKncDhh7q/nZmMNkmRjPxmlF6D5zTrPaG0MrZ/pTvJCktXZ1yxYkradj+0uy1MfSuGJMHDYgkKOsT8eaH7L9lyQ5LW2ChSSxOGyWG0ESAD1wSvlMM1HabTAExQZ7XYysc449fOubI95WlROUovxUWvaKQO5t92ghmRgI3blP/wAgPvHdBk+QjrNbp+1ru9LasfCvcQCfdOCOfF4enAAHpTb9wN4gxwIM/wBP3VLb1BbaUCmMA7RgScGBnLHnzNI42Laqmaa7e1LKli6PGWDLzlmbjwzKggYjO9pBgUJqi9k7chCwJcowBdpYkbjzlhAPQnrUa68IbdxQpuIQAuYkRDGevwI4oftLtN7oYNgmfD0zEkfdU0rsVqmSavta2W2T1xMEdSB9m6q59SyPO5SBgTER6T9tUN8MWwPEMUXYtSfEZI58hVH5/gpKUWlSot3vBwA24g5WG6jj1/5oO/buMxBYBT5/vrouhCCPEOY8qbcu95uYRSPHF9YjimRNsSNyKzA4YCPhkc0St1DwPERUMeEQBnqTTU2nz3DqOBTQho79KKorwbZ7TcHxdDFH6jSI6FgSP0h0n4daryisCymfnR+msM9sH7x1Jq8U5wcasps5R1SBL9oh0YbYQcDj45rR3u0rboihd5wQvQMJjHH/ABWfGngFZgsevIFdTUGx7mRyT8q45YWmqElJVUvS31ZkgloAAUrjnPEccxQB1V22WMbkYbZOQJB8LeQI3/2Kq9T2uXk7SROT60d2XrWIkSMfePL+Fdi+N4qS6WbxPDS/cLRWFusQZ25CA8zJkEeYjPHB4oYWWtt4XKjnkkE46Txjj+ydbdiwLZMNzwPGzf1A+weVP1Gj3kDEnkdPv+6oRjp2NnPjtd9RiPaB2N9ickhDPAP0a5jpSrvtFcYahwVggII8oRRXKupt9Ys5pybSPYPZ/wBkVa3p3LAIbWnZgV2EzbDPsuIQ0w4EjOPSrfVdg2t/hYJbIU7FAaFwGKtwoO0+gIY5xGB0naNx9NZax3h7mza3ruZgBtYZViY56Y6RVha7dulUh/Bt2qpgGQc74xM5+2ubYPxv6LDtHsCyg3WQbR2q/eG5hrilpd1YCS8DMgr3eABE1VvtJ1uubzhgylsqYuMDIPHMzB6UC+uvtqHuWNyMSSZJA84HpI44wKm7R1Re3b7xlLKMbRGCZZWHxrN2ZRknr/JsWZEBvp3RsXFtqLazuVwd5JX3Y3CZEE7oMgCqz2lFkMji8z79sKfFBUncSTwDK+EQBGOTWUs9rqF2bR4ST5bvQxzUV+1MtJydw9Jo00v4Ymrui/7VWxbRwDNyZUwANpC9FxOG5znnmqPQdoi3cBZRAYEkiceUHBptx1Kkc8VTjUh7jBcBROf4U2yfn+zJM0vaXaStdZ9+9WODwY6A/D+goC9rhETHURVGL4CkzmeIx60+1p3W4CwAkA8zg01JKwWWOpstcEhjHl/fxP303TWGH5xxUiXyBCDHNdXXDiOak5v6XBvuyWzrmzIn1rjXADJ61CHAxStwec+VFZJSVWUlJy9C7F1IIPIoc3JEdKGuoRk/cK4ZPSKVcEqwuwQq7eRM5q27JNtWzA3R8Kzpfo1cN0jg8cUat3Zn4aPtNhvOyKCuSWkn41XaLtMEw4ietOvX4MATWTa4M+vpYG1JOB8ahV1tkjBnmqrU33B5weKgN4rls00KSFsskcNnpTbN2CRwOlQpqlYRxVd2hcZGHMVoz+gt/ZaO5VZPFPsX4E8A0V/0hnCopBY8gN7pClobGDAp7diXVAnaRG45Agbd0HyMCPjSuWxqTt2VljV7WgcTR1vtciAo65qa52A+SBJM8EFRET8ORVeuguI2xgFJkieoAnAEkmDwBT7O/wAXQuObjIuNPqA5LMB6VEqgSCMdBQGo0t1WAUYgtIYAACN0k8RuX76urHZF8Kd4HXM8x+j/AHmj8eWcrXSrTm+IAuW1h8RPEUDpkuBxBhFgn5UadPqEbKTJIGR5bvOOJP2GuWSysVuACRMSCRORMcUNWuMDSsVjWsXyKNbVGQIA8jVVeO2DuEcR1+2m6mQslpPIrohmcFX0PjyuCaoo/adh+U3P2P8ATWlVV2tcY3Wnnw/yilTvIm7onPJFybo9G7N7btWrdtkuWg/c2195CcIqlTJwPT1NUrX03FzdQZkjevXOM0qVcrh9WTjkaJD2yuCl1RGPeXile7VtwfEhPPvL867SowhX2FzfP6GrrbJg7rcnzZfnU1/tS2Qqh7cLg+NePvpUqE4W/QbuwZryQWS7bEdC65/fVc19R4tySeSGX50qVaONGchlzUWyY3Lu85EfxonT2RcQg6lBtHhBdfuGaVKqtcFs7Zs7UDd/aOfd3rP8adfdBB7y3Po6/OlSqTiFMVnWJEG4n4l+dErqLYI+kT8a/OuUqHx8H354cbXoD76H9pfnXX1do/8A2J+NfnSpUHi/sRzd8Bjqbf6afiX51PZ1FrrcT8a/OlSrPHf2bcgvam1kq6fiX51BZ1ykwzqB/mHzrlKssSNsN7SZXyl1BHTcuf31B2HqLZuqL7ApMHxCOYnnNKlVIQpUaTsO7Tu2EvHumTZyBuU5++p/yy3ctk70BHQss/xpUqV49vQKTLu1rEhSdXaEJOWUkAjON3vQePUjpUo1wLQ2rtkRJIZDMmHEluefjjzpUqb40HY73iuCG1VuDJ9+2RzEkbuSACP7kTtS4txtw1VvwqclrbTO4wfFkEmeOp4NKlWjjSdgcgXSa4r72pRpUtysDKbtzFsjxeshfSKvbPbCENOpSeJ3JnBYid3OBnpP2V2lXRDLKHEUxZ5Y3wH7R1aOv/c2xiT4rZ5EsI3ZPI45DD45/te4i3PDeR8LkMvRQIweggfZSpVPI3KWzNLK5NtnbOtswNzJM87l+dM1mstO3vpA/WX50qVQWL8rsmmZjtZ1N1oYEeHMj9EV2lSq6QD/2Q=="/>
          <p:cNvSpPr>
            <a:spLocks noChangeAspect="1" noChangeArrowheads="1"/>
          </p:cNvSpPr>
          <p:nvPr/>
        </p:nvSpPr>
        <p:spPr bwMode="auto">
          <a:xfrm>
            <a:off x="1679575" y="-944563"/>
            <a:ext cx="29527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0" name="Picture 4" descr="https://dispatchesfromthefield1.files.wordpress.com/2015/01/ptarmig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23" y="591240"/>
            <a:ext cx="5591678" cy="373380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static.boredpanda.com/blog/wp-content/uuuploads/animal-camouflage/animal-camouflage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34" y="164164"/>
            <a:ext cx="5361459" cy="338137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irdnote.org/sites/default/files/storage/willow_ptarmigan_matthew-studebak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85" y="3404212"/>
            <a:ext cx="4867111" cy="3249976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467874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is heterogeneous within species as behavior varies temporally</a:t>
            </a:r>
          </a:p>
        </p:txBody>
      </p:sp>
      <p:pic>
        <p:nvPicPr>
          <p:cNvPr id="32772" name="Picture 4" descr="http://www.lloydspitalnikphotos.com/d/1595-4/blackburnian_warbler_F5R1962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01" y="284602"/>
            <a:ext cx="6016625" cy="401755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://www.ctaudubon.org/wp-content/uploads/2010/11/blackburnian_warbler_F5R5199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087" y="438838"/>
            <a:ext cx="2678370" cy="401755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http://www.suttoncenter.org/caffeine/uploads/files/SWWA%20on%20nest%20Mia%20Revels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72" y="3324155"/>
            <a:ext cx="4575528" cy="315859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1800" y="857072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for one species can be biased by the presence of other species</a:t>
            </a:r>
          </a:p>
        </p:txBody>
      </p:sp>
      <p:pic>
        <p:nvPicPr>
          <p:cNvPr id="26626" name="Picture 2" descr="http://upload.wikimedia.org/wikipedia/commons/e/eb/Bubo_virginianus_-Canada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52400"/>
            <a:ext cx="4379051" cy="4718074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upload.wikimedia.org/wikipedia/commons/d/d8/Eastern_Screech_Owl_RWD_at_CR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16" y="2743200"/>
            <a:ext cx="5294585" cy="3962401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-25TujpH5HRI/VHCAjat5zHI/AAAAAAAAXao/Xfb9SjAr53M/s400/rogo-11-21-14-grayson-j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3350"/>
            <a:ext cx="5257800" cy="657225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roxannemodafferi.net/RBlog/wp-content/uploads/2014/12/itsatr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01" y="292215"/>
            <a:ext cx="8284685" cy="6360503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-25TujpH5HRI/VHCAjat5zHI/AAAAAAAAXao/Xfb9SjAr53M/s400/rogo-11-21-14-grayson-j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3350"/>
            <a:ext cx="5257800" cy="657225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encrypted-tbn0.gstatic.com/images?q=tbn:ANd9GcSY15GMYN9tlMOOsDuTkFaDkwLF8mUtNznOPyL06GCDcyT1lLs7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684221"/>
            <a:ext cx="4737531" cy="379002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62800" y="99060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Misidentification can induce bias in count and presence-absence data</a:t>
            </a:r>
          </a:p>
        </p:txBody>
      </p:sp>
    </p:spTree>
    <p:extLst>
      <p:ext uri="{BB962C8B-B14F-4D97-AF65-F5344CB8AC3E}">
        <p14:creationId xmlns:p14="http://schemas.microsoft.com/office/powerpoint/2010/main" val="217664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Light geese on Cactus playa, TX. (Credit: P. Thorpe, USFW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"/>
            <a:ext cx="5638800" cy="3755442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0" y="5334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biases are systemic in many long-term population count datasets</a:t>
            </a:r>
          </a:p>
        </p:txBody>
      </p:sp>
      <p:pic>
        <p:nvPicPr>
          <p:cNvPr id="28676" name="Picture 4" descr="Ducks keeping a playa open during below average temperatures on the Texas midwinter waterfowl survey in January. (Credit: P. Thorpe, USFW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2864616"/>
            <a:ext cx="5222913" cy="3917185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http://www.galvestonfeatherfest.com/10images/Patrick-Walther-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" y="3009901"/>
            <a:ext cx="4495800" cy="3371850"/>
          </a:xfrm>
          <a:prstGeom prst="rect">
            <a:avLst/>
          </a:prstGeom>
          <a:noFill/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166" y="2104222"/>
            <a:ext cx="10515600" cy="26881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easy to comprehend issues</a:t>
            </a:r>
          </a:p>
          <a:p>
            <a:pPr marL="0" indent="0" algn="ctr">
              <a:buNone/>
            </a:pP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Yet they’re frequently not incorporated into our model structures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5754" y="2853369"/>
            <a:ext cx="9959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‘Is anyone </a:t>
            </a:r>
            <a:r>
              <a:rPr lang="en-US" sz="3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gonna</a:t>
            </a:r>
            <a:r>
              <a:rPr 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tell us what the </a:t>
            </a:r>
            <a:r>
              <a:rPr lang="en-US" sz="3600" i="1" strike="sng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fuck</a:t>
            </a:r>
            <a:r>
              <a:rPr 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IPM is?’</a:t>
            </a:r>
          </a:p>
          <a:p>
            <a:pPr algn="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-anonymous (excellent) Waterfowl Biologist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132" y="2754218"/>
            <a:ext cx="10515600" cy="15754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you’re not modelling detection (uncertainty) then you’re assuming you’re perfect</a:t>
            </a:r>
          </a:p>
        </p:txBody>
      </p:sp>
    </p:spTree>
    <p:extLst>
      <p:ext uri="{BB962C8B-B14F-4D97-AF65-F5344CB8AC3E}">
        <p14:creationId xmlns:p14="http://schemas.microsoft.com/office/powerpoint/2010/main" val="28448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132" y="2963539"/>
            <a:ext cx="10515600" cy="15754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Sorry</a:t>
            </a:r>
          </a:p>
        </p:txBody>
      </p:sp>
    </p:spTree>
    <p:extLst>
      <p:ext uri="{BB962C8B-B14F-4D97-AF65-F5344CB8AC3E}">
        <p14:creationId xmlns:p14="http://schemas.microsoft.com/office/powerpoint/2010/main" val="14686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49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detection is correlated with covariates, spurious correlations occur due to observation processes, not biological processes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increases as vegetation decreases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example… if we just used raw count data we’d go 1 for 3 estimating the relationship between rabbit abundance and vegetation cover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good in baseball… but not in science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20291" y="99153"/>
            <a:ext cx="4825388" cy="6621136"/>
            <a:chOff x="4800600" y="1142999"/>
            <a:chExt cx="3733800" cy="552608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143000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971800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800600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1142999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2971799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4800599"/>
              <a:ext cx="1828800" cy="186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15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83" y="289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0996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570"/>
            <a:ext cx="10515600" cy="1325563"/>
          </a:xfrm>
        </p:spPr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Models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81" y="1257341"/>
            <a:ext cx="8297488" cy="5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24454" y="6237208"/>
            <a:ext cx="340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Schaub 2012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the pattern?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6" y="1586429"/>
            <a:ext cx="6160490" cy="4018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54" y="2911992"/>
            <a:ext cx="5430613" cy="35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2918"/>
            <a:ext cx="10515600" cy="1325563"/>
          </a:xfrm>
        </p:spPr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know about the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zeroes between the ones? (two things…)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84406" y="2682123"/>
            <a:ext cx="10515600" cy="884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100010000011100010000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65" y="3147237"/>
            <a:ext cx="5057334" cy="3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175"/>
            <a:ext cx="10515600" cy="1325563"/>
          </a:xfrm>
        </p:spPr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M-arrays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4223"/>
            <a:ext cx="5541516" cy="3442024"/>
          </a:xfrm>
          <a:prstGeom prst="rect">
            <a:avLst/>
          </a:prstGeom>
        </p:spPr>
      </p:pic>
      <p:pic>
        <p:nvPicPr>
          <p:cNvPr id="2050" name="Picture 2" descr="Image result for sphinx mo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67" y="2179665"/>
            <a:ext cx="4548627" cy="336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83" y="289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2238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reproduction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785099" y="965142"/>
            <a:ext cx="3568701" cy="4964856"/>
            <a:chOff x="9116483" y="1173266"/>
            <a:chExt cx="3568701" cy="4964856"/>
          </a:xfrm>
        </p:grpSpPr>
        <p:sp>
          <p:nvSpPr>
            <p:cNvPr id="6" name="Rectangle 5"/>
            <p:cNvSpPr/>
            <p:nvPr/>
          </p:nvSpPr>
          <p:spPr>
            <a:xfrm>
              <a:off x="9116483" y="1173266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Breeding propensity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326033" y="1904543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Clutch Size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7008" y="2654436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Nest Survival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687983" y="3406904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Egg Hatchability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88008" y="4147271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Pre-fledging Survival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44125" y="4887638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Post-fledging Survival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382250" y="5628005"/>
              <a:ext cx="2302934" cy="51011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Recruitment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pic>
        <p:nvPicPr>
          <p:cNvPr id="1026" name="Picture 2" descr="Image result for birds n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0322"/>
            <a:ext cx="6279409" cy="42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5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IPM?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modeling population dynamics</a:t>
            </a:r>
          </a:p>
          <a:p>
            <a:pPr lvl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part of ecology</a:t>
            </a:r>
          </a:p>
          <a:p>
            <a:pPr lvl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Informs conservation actions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IPMs consist of a set of ‘integrated’ sub-models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share parameters</a:t>
            </a: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Linked through the ‘system process’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83" y="25023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9433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vogelwarte.ch/assets/images/vogeldb/artbilder/700px/5140_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32" y="1044288"/>
            <a:ext cx="7387936" cy="4769425"/>
          </a:xfrm>
          <a:prstGeom prst="rect">
            <a:avLst/>
          </a:prstGeom>
          <a:noFill/>
          <a:extLst/>
        </p:spPr>
      </p:pic>
      <p:sp>
        <p:nvSpPr>
          <p:cNvPr id="6" name="TextBox 5"/>
          <p:cNvSpPr txBox="1"/>
          <p:nvPr/>
        </p:nvSpPr>
        <p:spPr>
          <a:xfrm>
            <a:off x="4381500" y="613537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Woodchat Shrike (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Lanius 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senator)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IPM in 3 Basic Steps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(according to </a:t>
            </a:r>
            <a:r>
              <a:rPr 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Schaub)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up a population model that links demographic rates with population size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likelihood for the single data sets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joint likelihood and analyze 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9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Shrike Life Cycle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4" y="2088573"/>
            <a:ext cx="6436382" cy="3522272"/>
          </a:xfrm>
        </p:spPr>
      </p:pic>
      <p:sp>
        <p:nvSpPr>
          <p:cNvPr id="6" name="TextBox 5"/>
          <p:cNvSpPr txBox="1"/>
          <p:nvPr/>
        </p:nvSpPr>
        <p:spPr>
          <a:xfrm>
            <a:off x="8385464" y="6237208"/>
            <a:ext cx="36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Figures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Schaub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unpub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2" y="3068598"/>
            <a:ext cx="5715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0855" y="561084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401" y="561084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15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Shrike Life Cycle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5464" y="6237208"/>
            <a:ext cx="36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Figures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Schaub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unpub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374" y="498600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4568" y="498600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4" y="2501085"/>
            <a:ext cx="6727421" cy="2485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75" y="3126267"/>
            <a:ext cx="4414125" cy="16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Population Equations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5464" y="6237208"/>
            <a:ext cx="36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Figures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Schaub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unpub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7435" y="568269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4568" y="498600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structured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3930091"/>
            <a:ext cx="6248400" cy="175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1722541"/>
            <a:ext cx="5715000" cy="19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85" y="1690688"/>
            <a:ext cx="4114800" cy="1112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3" y="3166789"/>
            <a:ext cx="3375660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9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Datasets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years of capture-recapture data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counts of breeding pairs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Reproductive success from nest monitoring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Framework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WinBUGS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JAGS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likelihoods for each part and a joint likelihood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Priors for all parameters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flexible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these things in a maximum likelihood framework is a nightmare…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file:///C:/Users/tbehnke/OneDrive/Documents/Behnke_UNR/NRES_746_Advanced_Analysis/Project/Shrikepopulation_simulation.html</a:t>
            </a:r>
          </a:p>
          <a:p>
            <a:r>
              <a:rPr lang="en-US" dirty="0" smtClean="0">
                <a:hlinkClick r:id="rId2" action="ppaction://hlinkfile"/>
              </a:rPr>
              <a:t>file</a:t>
            </a:r>
            <a:r>
              <a:rPr lang="en-US" dirty="0">
                <a:hlinkClick r:id="rId2" action="ppaction://hlinkfile"/>
              </a:rPr>
              <a:t>:///X:/</a:t>
            </a:r>
            <a:r>
              <a:rPr lang="en-US" dirty="0" smtClean="0">
                <a:hlinkClick r:id="rId2" action="ppaction://hlinkfile"/>
              </a:rPr>
              <a:t>Public/Riecke_Behnke/NRES746IPMtalk.html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use an IPM?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737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incorporation of available data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 “missing” parameters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Recruitment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Immigration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of unmonitored populations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Forces understanding of how biological processes relate to each other and observation processes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Formal accounting for uncertainty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precision of estimates</a:t>
            </a:r>
          </a:p>
        </p:txBody>
      </p:sp>
    </p:spTree>
    <p:extLst>
      <p:ext uri="{BB962C8B-B14F-4D97-AF65-F5344CB8AC3E}">
        <p14:creationId xmlns:p14="http://schemas.microsoft.com/office/powerpoint/2010/main" val="6743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25400">
            <a:noFill/>
          </a:ln>
          <a:effectLst/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System process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5400" y="3372997"/>
            <a:ext cx="10972800" cy="1143000"/>
          </a:xfrm>
          <a:prstGeom prst="rect">
            <a:avLst/>
          </a:prstGeom>
          <a:noFill/>
          <a:ln w="254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N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I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D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E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715000" y="4935991"/>
            <a:ext cx="6172200" cy="1143000"/>
          </a:xfrm>
          <a:prstGeom prst="rect">
            <a:avLst/>
          </a:prstGeom>
          <a:noFill/>
          <a:ln w="254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should look familiar…</a:t>
            </a:r>
            <a:endParaRPr lang="en-US" altLang="en-US" sz="2400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2357" y="2472885"/>
            <a:ext cx="3058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4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l-GR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1615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and why populations have changed through time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can evaluate correlations between demography and population growth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3751580"/>
            <a:ext cx="97078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Prospective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Viability Analysis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estimate extinction/persistence probability under different scenarios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management strategies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42"/>
          <p:cNvPicPr/>
          <p:nvPr/>
        </p:nvPicPr>
        <p:blipFill>
          <a:blip r:embed="rId2"/>
          <a:stretch>
            <a:fillRect/>
          </a:stretch>
        </p:blipFill>
        <p:spPr>
          <a:xfrm>
            <a:off x="6357257" y="2841171"/>
            <a:ext cx="4058648" cy="4016829"/>
          </a:xfrm>
          <a:prstGeom prst="rect">
            <a:avLst/>
          </a:prstGeom>
        </p:spPr>
      </p:pic>
      <p:pic>
        <p:nvPicPr>
          <p:cNvPr id="5" name="Grafik 34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45" y="3568700"/>
            <a:ext cx="5039995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6518" y="6421582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Figures from Schaub 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unpub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9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Cautions &amp; Considerations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model fit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“Garbage in, garbage out”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missing parameters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assumptions of individual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Independence of datasets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Demography of all individuals in different datasets is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9200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homes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uncertainty!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IPMs aren’t a panacea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an incredibly flexible and powerful way to ask questions about populations of organisms.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not the concepts… it’s the coding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Someday they will simply be called ‘population models’ – Marc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for learning more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Michael Schaub &amp; Marc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Schaub and M.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currently developing a 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25400">
            <a:noFill/>
          </a:ln>
          <a:effectLst/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Life Cycles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Image result for life cycle 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445" y="1325226"/>
            <a:ext cx="5496078" cy="47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1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25400">
            <a:noFill/>
          </a:ln>
          <a:effectLst/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So how do we estimate these things?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Census/counts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Abundance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Age-ratio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Mark-recapture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Abundance</a:t>
            </a:r>
          </a:p>
          <a:p>
            <a:pPr marL="457200" lvl="1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7769352" y="2065481"/>
            <a:ext cx="3584448" cy="3623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42" y="2035969"/>
            <a:ext cx="5891372" cy="3930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36" y="2155897"/>
            <a:ext cx="2856049" cy="35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83" y="2623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 Data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36788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4171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distributions: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Binomial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Zero-inflated Poisson, etc.,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nauseum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Derive from mark-recap data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have to model count data?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98" y="263970"/>
            <a:ext cx="4771429" cy="6276190"/>
          </a:xfrm>
          <a:prstGeom prst="rect">
            <a:avLst/>
          </a:prstGeom>
        </p:spPr>
      </p:pic>
      <p:pic>
        <p:nvPicPr>
          <p:cNvPr id="4098" name="Picture 2" descr="Image result for br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53" y="263970"/>
            <a:ext cx="28956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15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0799"/>
            <a:ext cx="10515600" cy="1325563"/>
          </a:xfrm>
        </p:spPr>
        <p:txBody>
          <a:bodyPr/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Count-based Models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88" y="1284764"/>
            <a:ext cx="8328660" cy="5433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0217" y="6116022"/>
            <a:ext cx="340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Schaub 2012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910</Words>
  <Application>Microsoft Office PowerPoint</Application>
  <PresentationFormat>Widescreen</PresentationFormat>
  <Paragraphs>192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</vt:lpstr>
      <vt:lpstr>Times New Roman</vt:lpstr>
      <vt:lpstr>Office Theme</vt:lpstr>
      <vt:lpstr>Integrated population models: an introduction to structure and behavior Tessa L. Behnke &amp; Thomas V. Riecke</vt:lpstr>
      <vt:lpstr>PowerPoint Presentation</vt:lpstr>
      <vt:lpstr>What is an IPM?</vt:lpstr>
      <vt:lpstr>System process</vt:lpstr>
      <vt:lpstr>Life Cycles</vt:lpstr>
      <vt:lpstr>So how do we estimate these things?</vt:lpstr>
      <vt:lpstr>Count Data</vt:lpstr>
      <vt:lpstr>Count-based Models</vt:lpstr>
      <vt:lpstr>Count-based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Survival</vt:lpstr>
      <vt:lpstr>Survival Models</vt:lpstr>
      <vt:lpstr>See the pattern?</vt:lpstr>
      <vt:lpstr>What do we know about the  zeroes between the ones? (two things…)</vt:lpstr>
      <vt:lpstr>M-arrays</vt:lpstr>
      <vt:lpstr>Reproduction</vt:lpstr>
      <vt:lpstr>Modelling reproduction</vt:lpstr>
      <vt:lpstr>Example</vt:lpstr>
      <vt:lpstr>PowerPoint Presentation</vt:lpstr>
      <vt:lpstr>IPM in 3 Basic Steps (according to Kéry &amp; Schaub)</vt:lpstr>
      <vt:lpstr>Shrike Life Cycle </vt:lpstr>
      <vt:lpstr>Shrike Life Cycle </vt:lpstr>
      <vt:lpstr>Population Equations</vt:lpstr>
      <vt:lpstr>Available Datasets</vt:lpstr>
      <vt:lpstr>Bayesian Framework</vt:lpstr>
      <vt:lpstr>Rmarkdown files</vt:lpstr>
      <vt:lpstr>Why use an IPM?</vt:lpstr>
      <vt:lpstr>Retrospective Analyses</vt:lpstr>
      <vt:lpstr>Prospective Analyses</vt:lpstr>
      <vt:lpstr>Cautions &amp; Considerations</vt:lpstr>
      <vt:lpstr>Take homes</vt:lpstr>
      <vt:lpstr>PowerPoint Presentation</vt:lpstr>
      <vt:lpstr>Resources for learning more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Population Models</dc:title>
  <dc:creator>Behnke, Tessa</dc:creator>
  <cp:lastModifiedBy>Behnke, Tessa</cp:lastModifiedBy>
  <cp:revision>87</cp:revision>
  <dcterms:created xsi:type="dcterms:W3CDTF">2016-11-02T20:08:30Z</dcterms:created>
  <dcterms:modified xsi:type="dcterms:W3CDTF">2016-11-07T19:51:02Z</dcterms:modified>
</cp:coreProperties>
</file>